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4" r:id="rId8"/>
    <p:sldId id="263" r:id="rId9"/>
    <p:sldId id="268" r:id="rId10"/>
    <p:sldId id="266" r:id="rId11"/>
    <p:sldId id="265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4"/>
    </p:embeddedFont>
    <p:embeddedFont>
      <p:font typeface="G마켓 산스 TTF Light" panose="02000000000000000000" pitchFamily="2" charset="-127"/>
      <p:regular r:id="rId25"/>
    </p:embeddedFont>
    <p:embeddedFont>
      <p:font typeface="G마켓 산스 TTF Medium" panose="020000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BA5B064-E7C4-4C21-918A-A60A8B8D93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1202"/>
            <a:ext cx="12192000" cy="16126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3C281-3E77-40BA-B5AA-1E9F64089B4C}"/>
              </a:ext>
            </a:extLst>
          </p:cNvPr>
          <p:cNvSpPr/>
          <p:nvPr userDrawn="1"/>
        </p:nvSpPr>
        <p:spPr>
          <a:xfrm>
            <a:off x="0" y="2461202"/>
            <a:ext cx="12192000" cy="1612669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3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84845-4C33-42FD-B996-5A6B5DE9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A57E88-81A0-4C61-9768-C67627961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05BF8-23C9-4A3B-8B6A-075775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921821-63F5-43ED-9C4A-D7A150F7D640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D1946-E0B8-4454-B402-96ECF919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465C4-E2B8-4DCF-A5E1-8354665D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982A4A-3E66-4DD7-B51E-AD600D7BB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53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55DC74-96EC-4A4C-AC08-F313AEB5B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20C6E1-54D5-42C5-8AD9-DF62E14B1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F8E520-42FE-45F2-8FAD-AB88106AD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921821-63F5-43ED-9C4A-D7A150F7D640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DAC67-4050-4430-8000-FEE4DF3C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B61EE-DD50-4A88-A704-96AFF1B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982A4A-3E66-4DD7-B51E-AD600D7BB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5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FF426B-D779-4BAB-9A41-1AF37EC7B3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7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C53F3B-F907-45E1-AE0A-1FF52218C68C}"/>
              </a:ext>
            </a:extLst>
          </p:cNvPr>
          <p:cNvSpPr/>
          <p:nvPr userDrawn="1"/>
        </p:nvSpPr>
        <p:spPr>
          <a:xfrm>
            <a:off x="0" y="1"/>
            <a:ext cx="12192000" cy="699796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7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E880F-9C3A-4618-AECA-F490316A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DF3E0-4BDF-48D4-A0BA-459FA9171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E9036-9575-49C5-BC0D-49490BD3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921821-63F5-43ED-9C4A-D7A150F7D640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A3DE7-96B6-4528-96DC-E2CCD2AE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B181F-B1E3-4CD8-917E-FA6D4B4D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982A4A-3E66-4DD7-B51E-AD600D7BB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32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7DF3B-DF43-418E-A5A8-FDCC459E0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6705F-20D8-401B-8495-446A3733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757F-6438-46D9-A998-8E834218A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6207B2-A13E-4542-9166-1ECBA4F50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921821-63F5-43ED-9C4A-D7A150F7D640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9AB70-776A-401D-ACD1-5C99E601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BF894C-5335-41A9-BB0D-C486B49B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982A4A-3E66-4DD7-B51E-AD600D7BB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53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2B7E8-3667-4804-8C07-36F1BABC7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031B0-05C9-4FBF-ACF3-6454BAB8A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5B5683-5D24-48F6-A47D-D62FF840F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C4E8AF-6CF5-4FB5-A698-9C5FC3995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C53C40-CEA5-42BE-AA4D-E4FC2AB1C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31A0D1-8C2F-4C5A-AD71-EEEC4600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921821-63F5-43ED-9C4A-D7A150F7D640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CEF1D2-B24B-48EC-B0EC-70EA0BED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8C524C-23EF-415C-A339-8BFA67D8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982A4A-3E66-4DD7-B51E-AD600D7BB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20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D902F-9F4F-4727-BF41-CF45B5F3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3BFC82-4BA6-4B7A-99B8-A8290A98FB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921821-63F5-43ED-9C4A-D7A150F7D640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4809A1-CE51-4763-AD4C-837AC0E1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5AE2E-8565-4D94-A42A-67858E93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982A4A-3E66-4DD7-B51E-AD600D7BB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39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02A74B-0617-4363-8E2B-0B2DB695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921821-63F5-43ED-9C4A-D7A150F7D640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24C08-7B3A-4C2B-8D2A-2DF5C32E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6A4D46-E15F-43E4-AE58-4DD0451B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982A4A-3E66-4DD7-B51E-AD600D7BB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7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DC547-9DAE-434E-8A35-1B383B51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542BD-68BF-489A-9FC7-9FDD51D1D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84F168-A8E0-4DEE-91A2-6BBA3B655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134D49-FDB5-4CD8-BF85-27B533AE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921821-63F5-43ED-9C4A-D7A150F7D640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16504E-5106-4877-B04E-C9E17EBB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7B5B68-A69D-458A-9BCC-31FBEC3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982A4A-3E66-4DD7-B51E-AD600D7BB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5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B2EDB-ED07-45E7-BD7E-4DD82818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FAD699-3BB3-4FE6-BBB8-7864018A9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62A0EE-9179-44E1-B10D-B993644C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A05F0-7113-4789-A98B-FB5A6322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921821-63F5-43ED-9C4A-D7A150F7D640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21EC8C-498E-4D12-B45E-49F3F4F3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3D6C5-5C05-4C50-BA06-D9BE298B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982A4A-3E66-4DD7-B51E-AD600D7BB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5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395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8B737AF-734C-43D4-996C-AA262606B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0203D1-875C-4110-9A4F-72DB5FCFBA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408952"/>
            <a:ext cx="3454926" cy="34549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62E54E-AE3B-4943-95BC-546343FBA1B5}"/>
              </a:ext>
            </a:extLst>
          </p:cNvPr>
          <p:cNvSpPr/>
          <p:nvPr/>
        </p:nvSpPr>
        <p:spPr>
          <a:xfrm>
            <a:off x="0" y="4693298"/>
            <a:ext cx="12192000" cy="2164703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A02E3-AABC-453F-A13C-44400E1BC4CE}"/>
              </a:ext>
            </a:extLst>
          </p:cNvPr>
          <p:cNvSpPr txBox="1"/>
          <p:nvPr/>
        </p:nvSpPr>
        <p:spPr>
          <a:xfrm>
            <a:off x="0" y="479164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시각화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3185D-0679-4879-92E4-245A0C29DAC4}"/>
              </a:ext>
            </a:extLst>
          </p:cNvPr>
          <p:cNvSpPr txBox="1"/>
          <p:nvPr/>
        </p:nvSpPr>
        <p:spPr>
          <a:xfrm>
            <a:off x="0" y="517464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Corona-19 </a:t>
            </a:r>
            <a:r>
              <a:rPr lang="ko-KR" altLang="en-US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바이러스에 따른 사회적 거리두기 정책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77A47-7C3F-4719-94BD-EBA269FED0CE}"/>
              </a:ext>
            </a:extLst>
          </p:cNvPr>
          <p:cNvSpPr txBox="1"/>
          <p:nvPr/>
        </p:nvSpPr>
        <p:spPr>
          <a:xfrm>
            <a:off x="0" y="6379245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빚쟁이 사자처럼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김건호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김현정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양문영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조양권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정현우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751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Page_09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날짜별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확진율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변화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양문영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59210-0807-4095-90D9-2B5BB17669F9}"/>
              </a:ext>
            </a:extLst>
          </p:cNvPr>
          <p:cNvSpPr txBox="1"/>
          <p:nvPr/>
        </p:nvSpPr>
        <p:spPr>
          <a:xfrm>
            <a:off x="0" y="574403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사회적 거리 두기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(strong) :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신천지로 인한 대규모 감염이 발생하여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확진율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상승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5AACA5-0CAB-4D18-8192-3CBB59A36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430"/>
            <a:ext cx="12192000" cy="389534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88C5B14-0B56-402F-9EE7-FAE7D74F1106}"/>
              </a:ext>
            </a:extLst>
          </p:cNvPr>
          <p:cNvCxnSpPr>
            <a:cxnSpLocks/>
          </p:cNvCxnSpPr>
          <p:nvPr/>
        </p:nvCxnSpPr>
        <p:spPr>
          <a:xfrm>
            <a:off x="2780523" y="1334278"/>
            <a:ext cx="0" cy="3293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B07013-BE7F-4C68-B89C-15C244D81B92}"/>
              </a:ext>
            </a:extLst>
          </p:cNvPr>
          <p:cNvCxnSpPr/>
          <p:nvPr/>
        </p:nvCxnSpPr>
        <p:spPr>
          <a:xfrm flipV="1">
            <a:off x="2780523" y="5010759"/>
            <a:ext cx="0" cy="34255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16770-AAC3-4506-A407-97164F85E753}"/>
              </a:ext>
            </a:extLst>
          </p:cNvPr>
          <p:cNvSpPr txBox="1"/>
          <p:nvPr/>
        </p:nvSpPr>
        <p:spPr>
          <a:xfrm>
            <a:off x="1548885" y="5400611"/>
            <a:ext cx="2463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2/29</a:t>
            </a:r>
            <a:r>
              <a:rPr lang="ko-KR" altLang="en-US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 </a:t>
            </a:r>
            <a:r>
              <a:rPr lang="en-US" altLang="ko-KR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사회적 거리두기</a:t>
            </a:r>
            <a:r>
              <a:rPr lang="en-US" altLang="ko-KR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(strong)</a:t>
            </a:r>
            <a:r>
              <a:rPr lang="ko-KR" altLang="en-US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시행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1D99C3-F782-4ECC-853F-DC687D360E5A}"/>
              </a:ext>
            </a:extLst>
          </p:cNvPr>
          <p:cNvCxnSpPr>
            <a:cxnSpLocks/>
          </p:cNvCxnSpPr>
          <p:nvPr/>
        </p:nvCxnSpPr>
        <p:spPr>
          <a:xfrm>
            <a:off x="6550089" y="1334278"/>
            <a:ext cx="0" cy="3293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BB7596-26BE-4AF3-8E8E-3FA432262F5E}"/>
              </a:ext>
            </a:extLst>
          </p:cNvPr>
          <p:cNvSpPr txBox="1"/>
          <p:nvPr/>
        </p:nvSpPr>
        <p:spPr>
          <a:xfrm>
            <a:off x="5318451" y="5400611"/>
            <a:ext cx="2463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2/29</a:t>
            </a:r>
            <a:r>
              <a:rPr lang="ko-KR" altLang="en-US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 </a:t>
            </a:r>
            <a:r>
              <a:rPr lang="en-US" altLang="ko-KR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사회적 거리두기</a:t>
            </a:r>
            <a:r>
              <a:rPr lang="en-US" altLang="ko-KR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(weak)</a:t>
            </a:r>
            <a:r>
              <a:rPr lang="ko-KR" altLang="en-US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시행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7D1954-9908-4ADC-A83D-C523F8E357F0}"/>
              </a:ext>
            </a:extLst>
          </p:cNvPr>
          <p:cNvCxnSpPr/>
          <p:nvPr/>
        </p:nvCxnSpPr>
        <p:spPr>
          <a:xfrm flipV="1">
            <a:off x="6559419" y="5010759"/>
            <a:ext cx="0" cy="34255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1DA8BF-54D9-4562-9295-0C6C2E9B360F}"/>
              </a:ext>
            </a:extLst>
          </p:cNvPr>
          <p:cNvSpPr txBox="1"/>
          <p:nvPr/>
        </p:nvSpPr>
        <p:spPr>
          <a:xfrm>
            <a:off x="0" y="6149721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사회적 거리 두기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(weak) :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Case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 집단 감염이 발생하였으나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확진자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검사 횟수 증가로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                                   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확진율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172513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058DC-0065-4AD9-AE94-EF76734288CC}"/>
              </a:ext>
            </a:extLst>
          </p:cNvPr>
          <p:cNvSpPr txBox="1"/>
          <p:nvPr/>
        </p:nvSpPr>
        <p:spPr>
          <a:xfrm>
            <a:off x="0" y="302429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거리 두기 이전</a:t>
            </a:r>
            <a:r>
              <a:rPr lang="en-US" altLang="ko-KR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</a:t>
            </a:r>
            <a:r>
              <a:rPr lang="en-US" altLang="ko-KR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유동성</a:t>
            </a:r>
            <a:r>
              <a:rPr lang="en-US" altLang="ko-KR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정현우</a:t>
            </a:r>
            <a:r>
              <a:rPr lang="en-US" altLang="ko-KR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3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BAB4DD-ED15-46B2-BFF9-F11140BA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16FAF2-C489-42F7-9A07-83304D7313FD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Page_10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601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Page_11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거리 두기 이전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유동성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정현우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59210-0807-4095-90D9-2B5BB17669F9}"/>
              </a:ext>
            </a:extLst>
          </p:cNvPr>
          <p:cNvSpPr txBox="1"/>
          <p:nvPr/>
        </p:nvSpPr>
        <p:spPr>
          <a:xfrm>
            <a:off x="0" y="556477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사회적 거리두기 이전 </a:t>
            </a:r>
            <a:r>
              <a:rPr lang="en-US" altLang="ko-KR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~ 02/28</a:t>
            </a:r>
            <a:r>
              <a:rPr lang="ko-KR" altLang="en-US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6C1B01-D3CA-4BF0-988E-8C979C2B7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700"/>
            <a:ext cx="12192000" cy="4502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1D67EA-BCFD-4BB5-9BEF-E5E53F8026F8}"/>
              </a:ext>
            </a:extLst>
          </p:cNvPr>
          <p:cNvSpPr txBox="1"/>
          <p:nvPr/>
        </p:nvSpPr>
        <p:spPr>
          <a:xfrm>
            <a:off x="0" y="6149721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- 1/24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~ 1/26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: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 명절로 서울시 유동인구 급감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주말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빨간 테두리 내부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이나 평일간 큰 차이 없음</a:t>
            </a:r>
          </a:p>
        </p:txBody>
      </p:sp>
    </p:spTree>
    <p:extLst>
      <p:ext uri="{BB962C8B-B14F-4D97-AF65-F5344CB8AC3E}">
        <p14:creationId xmlns:p14="http://schemas.microsoft.com/office/powerpoint/2010/main" val="171986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Page_12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거리 두기 이전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유동성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정현우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59210-0807-4095-90D9-2B5BB17669F9}"/>
              </a:ext>
            </a:extLst>
          </p:cNvPr>
          <p:cNvSpPr txBox="1"/>
          <p:nvPr/>
        </p:nvSpPr>
        <p:spPr>
          <a:xfrm>
            <a:off x="0" y="556477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 사회적 거리두기</a:t>
            </a:r>
            <a:r>
              <a:rPr lang="en-US" altLang="ko-KR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(strong) : 02/29</a:t>
            </a:r>
            <a:r>
              <a:rPr lang="ko-KR" altLang="en-US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 </a:t>
            </a:r>
            <a:r>
              <a:rPr lang="en-US" altLang="ko-KR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~ 04/19</a:t>
            </a:r>
            <a:r>
              <a:rPr lang="ko-KR" altLang="en-US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69148-8053-406E-BF54-6537D3497A74}"/>
              </a:ext>
            </a:extLst>
          </p:cNvPr>
          <p:cNvSpPr txBox="1"/>
          <p:nvPr/>
        </p:nvSpPr>
        <p:spPr>
          <a:xfrm>
            <a:off x="0" y="6149721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이상치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(3/11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제외하고 주말에 평균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2% ~ 3%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유동인구가 감소하였으나 유의미한 수치는 아님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8E1562-0D08-47BA-8621-AF33DF97E9D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" y="981762"/>
            <a:ext cx="12186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58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Page_13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거리 두기 이전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유동성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정현우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59210-0807-4095-90D9-2B5BB17669F9}"/>
              </a:ext>
            </a:extLst>
          </p:cNvPr>
          <p:cNvSpPr txBox="1"/>
          <p:nvPr/>
        </p:nvSpPr>
        <p:spPr>
          <a:xfrm>
            <a:off x="0" y="556477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 사회적 거리두기</a:t>
            </a:r>
            <a:r>
              <a:rPr lang="en-US" altLang="ko-KR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(weak) : 04/20</a:t>
            </a:r>
            <a:r>
              <a:rPr lang="ko-KR" altLang="en-US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 </a:t>
            </a:r>
            <a:r>
              <a:rPr lang="en-US" altLang="ko-KR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~ </a:t>
            </a:r>
            <a:endParaRPr lang="ko-KR" altLang="en-US" sz="2000" b="1" u="sng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A0FD86-9B7E-40D3-A9D0-487FECCA925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700"/>
            <a:ext cx="12186000" cy="41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6E2832-39FB-4E92-A01C-DBB0BC6D1D8D}"/>
              </a:ext>
            </a:extLst>
          </p:cNvPr>
          <p:cNvSpPr txBox="1"/>
          <p:nvPr/>
        </p:nvSpPr>
        <p:spPr>
          <a:xfrm>
            <a:off x="0" y="6149721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이상치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(5/29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제외하고 주말에 평균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2% ~ 3%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유동인구가 감소하였으나 유의미한 수치는 아님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특히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4/30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~ 5/5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일까지의 연휴때는 서울이 아닌 외지로 이동이 많아 서울 내 유동인구 감소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496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058DC-0065-4AD9-AE94-EF76734288CC}"/>
              </a:ext>
            </a:extLst>
          </p:cNvPr>
          <p:cNvSpPr txBox="1"/>
          <p:nvPr/>
        </p:nvSpPr>
        <p:spPr>
          <a:xfrm>
            <a:off x="0" y="302429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거리두기 세부 시행 구간별 유동인구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3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조양권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3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BAB4DD-ED15-46B2-BFF9-F11140BA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16FAF2-C489-42F7-9A07-83304D7313FD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Page_14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698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Page_15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거리두기 세부 시행 구간별 유동인구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조양권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69148-8053-406E-BF54-6537D3497A74}"/>
              </a:ext>
            </a:extLst>
          </p:cNvPr>
          <p:cNvSpPr txBox="1"/>
          <p:nvPr/>
        </p:nvSpPr>
        <p:spPr>
          <a:xfrm>
            <a:off x="0" y="6149721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사회적 거리두기 단계별 시행으로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확진자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수 감소하는 것으로 보임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AE4D66-6097-4E39-A2A2-3BE98257124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767747"/>
            <a:ext cx="86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Page_16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거리두기 세부 시행 구간별 유동인구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조양권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69148-8053-406E-BF54-6537D3497A74}"/>
              </a:ext>
            </a:extLst>
          </p:cNvPr>
          <p:cNvSpPr txBox="1"/>
          <p:nvPr/>
        </p:nvSpPr>
        <p:spPr>
          <a:xfrm>
            <a:off x="0" y="6149721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막대그래프를 통해 본 유동인구 수치는 실질적인 유동성 감소와 관련된 큰 변화가 없음을 시사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C294C-2823-4F74-90B2-009670792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5497"/>
            <a:ext cx="12192000" cy="3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6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Page_17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거리두기 세부 시행 구간별 유동인구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조양권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5BC3AE-4F78-46B0-9CD3-5F64ACD58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538285"/>
            <a:ext cx="5527937" cy="3781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FFF6A0-F9E6-40B1-A743-11661BD4DE52}"/>
              </a:ext>
            </a:extLst>
          </p:cNvPr>
          <p:cNvSpPr txBox="1"/>
          <p:nvPr/>
        </p:nvSpPr>
        <p:spPr>
          <a:xfrm>
            <a:off x="0" y="6142816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출퇴근 시간을 제외한 나머지 유동인구 데이터를 보았을 때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주말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평일 간 유의미한 유동성 감소 없음</a:t>
            </a:r>
          </a:p>
        </p:txBody>
      </p:sp>
    </p:spTree>
    <p:extLst>
      <p:ext uri="{BB962C8B-B14F-4D97-AF65-F5344CB8AC3E}">
        <p14:creationId xmlns:p14="http://schemas.microsoft.com/office/powerpoint/2010/main" val="153983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058DC-0065-4AD9-AE94-EF76734288CC}"/>
              </a:ext>
            </a:extLst>
          </p:cNvPr>
          <p:cNvSpPr txBox="1"/>
          <p:nvPr/>
        </p:nvSpPr>
        <p:spPr>
          <a:xfrm>
            <a:off x="0" y="302429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감염 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Case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 감염자 수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김건호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BAB4DD-ED15-46B2-BFF9-F11140BA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16FAF2-C489-42F7-9A07-83304D7313FD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Page_18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0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B4C363-4382-4083-B59D-348BF2A7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ECCCF5-13BA-458C-86AD-15308ED1D8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481" y="1031481"/>
            <a:ext cx="4795037" cy="47950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FE0EF9-13E0-4D86-AC12-D2CDD40AC4AE}"/>
              </a:ext>
            </a:extLst>
          </p:cNvPr>
          <p:cNvSpPr/>
          <p:nvPr/>
        </p:nvSpPr>
        <p:spPr>
          <a:xfrm>
            <a:off x="1305885" y="400573"/>
            <a:ext cx="9580228" cy="6056851"/>
          </a:xfrm>
          <a:prstGeom prst="rect">
            <a:avLst/>
          </a:prstGeom>
          <a:solidFill>
            <a:schemeClr val="bg1">
              <a:lumMod val="9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2FCF1-BF2F-4EA7-A0EE-4B1F5009721F}"/>
              </a:ext>
            </a:extLst>
          </p:cNvPr>
          <p:cNvSpPr txBox="1"/>
          <p:nvPr/>
        </p:nvSpPr>
        <p:spPr>
          <a:xfrm>
            <a:off x="1305885" y="578378"/>
            <a:ext cx="958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 및 발표순서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CB45A-DF33-47D8-A0A3-01BE7EB70995}"/>
              </a:ext>
            </a:extLst>
          </p:cNvPr>
          <p:cNvSpPr txBox="1"/>
          <p:nvPr/>
        </p:nvSpPr>
        <p:spPr>
          <a:xfrm>
            <a:off x="1305885" y="1739367"/>
            <a:ext cx="958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Data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검증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유동인구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정현우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 …………………………………………………  01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D4006-1BE7-4E7D-95ED-FC2E332D99DD}"/>
              </a:ext>
            </a:extLst>
          </p:cNvPr>
          <p:cNvSpPr txBox="1"/>
          <p:nvPr/>
        </p:nvSpPr>
        <p:spPr>
          <a:xfrm>
            <a:off x="1305885" y="2397723"/>
            <a:ext cx="958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일별확진자수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변화 추이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김현정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…………………………………………………………  06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FFDFDB-011D-423F-B370-0C7CD757617C}"/>
              </a:ext>
            </a:extLst>
          </p:cNvPr>
          <p:cNvSpPr txBox="1"/>
          <p:nvPr/>
        </p:nvSpPr>
        <p:spPr>
          <a:xfrm>
            <a:off x="1305885" y="3056079"/>
            <a:ext cx="958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날짜별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확진율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변화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양문영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………………………………………………………………  08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301E3-9CFD-4328-8C19-EF91F30BDF8F}"/>
              </a:ext>
            </a:extLst>
          </p:cNvPr>
          <p:cNvSpPr txBox="1"/>
          <p:nvPr/>
        </p:nvSpPr>
        <p:spPr>
          <a:xfrm>
            <a:off x="1305885" y="3714435"/>
            <a:ext cx="958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거리 두기 이전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이후의 유동성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정현우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  ………………………………………  10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B286B-7AAD-4A8C-8007-976091415F54}"/>
              </a:ext>
            </a:extLst>
          </p:cNvPr>
          <p:cNvSpPr txBox="1"/>
          <p:nvPr/>
        </p:nvSpPr>
        <p:spPr>
          <a:xfrm>
            <a:off x="1305885" y="4372791"/>
            <a:ext cx="958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거리두기 세부 시행 구간별 유동인구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조양권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)…………………………………  14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2A08B-3848-4833-9C59-DD212492DD0F}"/>
              </a:ext>
            </a:extLst>
          </p:cNvPr>
          <p:cNvSpPr txBox="1"/>
          <p:nvPr/>
        </p:nvSpPr>
        <p:spPr>
          <a:xfrm>
            <a:off x="1305885" y="5031147"/>
            <a:ext cx="958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감염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Case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 감염자 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김건호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)…………………………………………………………  18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E94042-3EDD-4943-A9D2-2B237861EAA9}"/>
              </a:ext>
            </a:extLst>
          </p:cNvPr>
          <p:cNvSpPr txBox="1"/>
          <p:nvPr/>
        </p:nvSpPr>
        <p:spPr>
          <a:xfrm>
            <a:off x="1305885" y="5689504"/>
            <a:ext cx="958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 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……………………………………….…………………………………………………  20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06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Page_19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감염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Case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 감염자 수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김건호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3A71DF-2CE8-4BBA-9352-A1EF788A8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46" y="894772"/>
            <a:ext cx="7494707" cy="5068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C2A85-4C98-4CF2-86AC-ECE37B619244}"/>
              </a:ext>
            </a:extLst>
          </p:cNvPr>
          <p:cNvSpPr txBox="1"/>
          <p:nvPr/>
        </p:nvSpPr>
        <p:spPr>
          <a:xfrm>
            <a:off x="0" y="614281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Corona-19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Virus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감염의 대부분은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종교 및 여가 모임 등 비 필수적인 활동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b="1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사회적 거리가 제대로 지켜지지 않았음</a:t>
            </a:r>
            <a:endParaRPr lang="ko-KR" altLang="en-US" sz="2000" b="1" u="sng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150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Page_20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결론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6E474-8BBD-46D0-9047-35BEBC20B56B}"/>
              </a:ext>
            </a:extLst>
          </p:cNvPr>
          <p:cNvSpPr txBox="1"/>
          <p:nvPr/>
        </p:nvSpPr>
        <p:spPr>
          <a:xfrm>
            <a:off x="0" y="1010980"/>
            <a:ext cx="12192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`20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최초의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Corona-19 Virus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감염자 발생 후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중국 입국자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초기는 명절 등 여러가지 집단 감염의 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위험이 있었으나 업무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명절에 친지 방문 등 비교적 필수적 활동으로 인한 집단 감염 발생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X</a:t>
            </a:r>
          </a:p>
          <a:p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신천지 집단 감염부터 이후 다양한 집단 감염 사례의 많은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Case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는 종교 및 여가생활로 인한 집단 감염 발생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정책적으로 사회적 거리두기를 시행했으나 </a:t>
            </a:r>
            <a:r>
              <a:rPr lang="ko-KR" altLang="en-US" sz="2000" b="1" u="sng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적어도 서울에서는 실질적 사회적 거리두기는 진행되지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ko-KR" altLang="en-US" sz="2000" b="1" u="sng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않은 것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으로 판단됨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다만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Corona-19 Virus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초기 신천지로 인한 감염자가 대구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경북 중심으로 발생했으므로 서울 지역까지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경각심을 불러일으키기에는 부족했을 것으로 예상되고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대구와 경북의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Data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확인할 수 있다면 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유의미한 유동인구 감소를 확인할 수 있을 것으로 예상함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Post-Corona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시대엔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전통적인 대면 활동들에 대한 새로운 패러다임의 제공으로 비지니스적 기회가</a:t>
            </a:r>
            <a:endParaRPr lang="en-US" altLang="ko-KR" sz="2000" b="1" dirty="0">
              <a:solidFill>
                <a:srgbClr val="FF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ko-KR" altLang="en-US" sz="2000" b="1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많을 것으로 예상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됨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484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058DC-0065-4AD9-AE94-EF76734288CC}"/>
              </a:ext>
            </a:extLst>
          </p:cNvPr>
          <p:cNvSpPr txBox="1"/>
          <p:nvPr/>
        </p:nvSpPr>
        <p:spPr>
          <a:xfrm>
            <a:off x="0" y="302429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 사 합 </a:t>
            </a:r>
            <a:r>
              <a:rPr lang="ko-KR" altLang="en-US" sz="3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니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다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4489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058DC-0065-4AD9-AE94-EF76734288CC}"/>
              </a:ext>
            </a:extLst>
          </p:cNvPr>
          <p:cNvSpPr txBox="1"/>
          <p:nvPr/>
        </p:nvSpPr>
        <p:spPr>
          <a:xfrm>
            <a:off x="0" y="2949647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  <a:r>
              <a:rPr lang="ko-KR" altLang="en-US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검증 </a:t>
            </a:r>
            <a:r>
              <a:rPr lang="en-US" altLang="ko-KR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유동인구 </a:t>
            </a:r>
            <a:r>
              <a:rPr lang="en-US" altLang="ko-KR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Data(</a:t>
            </a:r>
            <a:r>
              <a:rPr lang="ko-KR" altLang="en-US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정현우</a:t>
            </a:r>
            <a:r>
              <a:rPr lang="en-US" altLang="ko-KR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endParaRPr lang="ko-KR" altLang="en-US" sz="3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4795F9-60E1-47BA-BB37-F6A4D30B5A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339731-D409-462A-B767-8EB53D3F843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Page_02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4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Page_03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`20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검증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유동인구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Data(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정현우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59210-0807-4095-90D9-2B5BB17669F9}"/>
              </a:ext>
            </a:extLst>
          </p:cNvPr>
          <p:cNvSpPr txBox="1"/>
          <p:nvPr/>
        </p:nvSpPr>
        <p:spPr>
          <a:xfrm>
            <a:off x="0" y="62886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평균에 비해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2/23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일의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유동인구수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평균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92%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높음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사회적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Issue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없음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6D7DAE-9E07-4D50-9BF4-D5576660D0E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3" y="1089000"/>
            <a:ext cx="6480000" cy="46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5B2010-F894-4F42-A913-6EE6A2622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07" y="1089000"/>
            <a:ext cx="4369444" cy="23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9901534-7773-474D-B714-E43E79454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07" y="3398366"/>
            <a:ext cx="436944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3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Page_04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`20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검증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유동인구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Data(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정현우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59210-0807-4095-90D9-2B5BB17669F9}"/>
              </a:ext>
            </a:extLst>
          </p:cNvPr>
          <p:cNvSpPr txBox="1"/>
          <p:nvPr/>
        </p:nvSpPr>
        <p:spPr>
          <a:xfrm>
            <a:off x="0" y="62886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평균에 비해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3/11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일의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유동인구수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평균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16%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낮음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사회적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Issue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없음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5BDF7-C21D-4632-A1C5-A0D99501553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6" y="1089000"/>
            <a:ext cx="6480000" cy="46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7493A6-87FA-4DB9-85DC-DE1686100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27" y="1089000"/>
            <a:ext cx="4369444" cy="23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AD12F5-C490-4F98-BD4A-408A141892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27" y="3398366"/>
            <a:ext cx="436944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4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Page_05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`20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검증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유동인구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Data(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정현우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59210-0807-4095-90D9-2B5BB17669F9}"/>
              </a:ext>
            </a:extLst>
          </p:cNvPr>
          <p:cNvSpPr txBox="1"/>
          <p:nvPr/>
        </p:nvSpPr>
        <p:spPr>
          <a:xfrm>
            <a:off x="0" y="62886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평균에 비해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3/29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일의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유동인구수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평균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16%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낮음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-&gt; Row Data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문제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(16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시까지만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기록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D237CD-679D-4F0D-9552-42823198E2B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56" y="1089000"/>
            <a:ext cx="6480000" cy="46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4FFDE4-14BA-48E2-B724-78088E828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20" y="1089000"/>
            <a:ext cx="3729198" cy="234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ED54D6-2C5D-420D-9D66-05AF1AABA5D6}"/>
              </a:ext>
            </a:extLst>
          </p:cNvPr>
          <p:cNvSpPr/>
          <p:nvPr/>
        </p:nvSpPr>
        <p:spPr>
          <a:xfrm>
            <a:off x="8845420" y="2407298"/>
            <a:ext cx="233266" cy="991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BC766C-584A-4B95-8A1F-37991458A12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20" y="3429000"/>
            <a:ext cx="3729600" cy="234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E453EA-F2A3-465F-9920-FA2112F702A1}"/>
              </a:ext>
            </a:extLst>
          </p:cNvPr>
          <p:cNvSpPr/>
          <p:nvPr/>
        </p:nvSpPr>
        <p:spPr>
          <a:xfrm>
            <a:off x="8798767" y="4777932"/>
            <a:ext cx="233266" cy="991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69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058DC-0065-4AD9-AE94-EF76734288CC}"/>
              </a:ext>
            </a:extLst>
          </p:cNvPr>
          <p:cNvSpPr txBox="1"/>
          <p:nvPr/>
        </p:nvSpPr>
        <p:spPr>
          <a:xfrm>
            <a:off x="0" y="2977639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일별확진자수</a:t>
            </a:r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변화 추이</a:t>
            </a:r>
            <a:r>
              <a:rPr lang="en-US" altLang="ko-KR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김현정</a:t>
            </a:r>
            <a:r>
              <a:rPr lang="en-US" altLang="ko-KR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en-US" altLang="ko-KR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3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807FD6-4485-4F96-A597-72687803A2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FFD6C-D589-47C9-9EE4-9D621E26C4E0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Page_06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91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D8170-C8A6-47B1-8716-44F8D1AB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46CC4-9656-463A-BF7F-83BE717A08C7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Page_07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79072-3411-4358-BAAF-60D5265E004F}"/>
              </a:ext>
            </a:extLst>
          </p:cNvPr>
          <p:cNvSpPr txBox="1"/>
          <p:nvPr/>
        </p:nvSpPr>
        <p:spPr>
          <a:xfrm>
            <a:off x="0" y="13864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일별확진자수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변화 추이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김현정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59210-0807-4095-90D9-2B5BB17669F9}"/>
              </a:ext>
            </a:extLst>
          </p:cNvPr>
          <p:cNvSpPr txBox="1"/>
          <p:nvPr/>
        </p:nvSpPr>
        <p:spPr>
          <a:xfrm>
            <a:off x="0" y="62886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사회적 거리두기 시행 전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빨간색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시행 후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파란색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확진 그래프 기울기 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변화 있음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9B3704-5B28-4DB8-9A06-D5248997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28" y="958371"/>
            <a:ext cx="8660944" cy="468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5E2758D-EBE2-4ACB-91A2-E9B1085CEAF6}"/>
              </a:ext>
            </a:extLst>
          </p:cNvPr>
          <p:cNvCxnSpPr/>
          <p:nvPr/>
        </p:nvCxnSpPr>
        <p:spPr>
          <a:xfrm>
            <a:off x="5374433" y="1073020"/>
            <a:ext cx="0" cy="401216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F10C407-3375-4E47-90B1-51D90DED63F5}"/>
              </a:ext>
            </a:extLst>
          </p:cNvPr>
          <p:cNvCxnSpPr/>
          <p:nvPr/>
        </p:nvCxnSpPr>
        <p:spPr>
          <a:xfrm flipV="1">
            <a:off x="5374433" y="5535735"/>
            <a:ext cx="0" cy="34255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74E604-37F0-4EA9-8033-D711732B9C4B}"/>
              </a:ext>
            </a:extLst>
          </p:cNvPr>
          <p:cNvSpPr txBox="1"/>
          <p:nvPr/>
        </p:nvSpPr>
        <p:spPr>
          <a:xfrm>
            <a:off x="4198776" y="5925587"/>
            <a:ext cx="2351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2/29</a:t>
            </a:r>
            <a:r>
              <a:rPr lang="ko-KR" altLang="en-US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 </a:t>
            </a:r>
            <a:r>
              <a:rPr lang="en-US" altLang="ko-KR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000" dirty="0">
                <a:solidFill>
                  <a:srgbClr val="FF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사회적 거리두기 시행</a:t>
            </a:r>
          </a:p>
        </p:txBody>
      </p:sp>
    </p:spTree>
    <p:extLst>
      <p:ext uri="{BB962C8B-B14F-4D97-AF65-F5344CB8AC3E}">
        <p14:creationId xmlns:p14="http://schemas.microsoft.com/office/powerpoint/2010/main" val="56289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058DC-0065-4AD9-AE94-EF76734288CC}"/>
              </a:ext>
            </a:extLst>
          </p:cNvPr>
          <p:cNvSpPr txBox="1"/>
          <p:nvPr/>
        </p:nvSpPr>
        <p:spPr>
          <a:xfrm>
            <a:off x="0" y="2977639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날짜별</a:t>
            </a:r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확진율</a:t>
            </a:r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변화</a:t>
            </a:r>
            <a:r>
              <a:rPr lang="en-US" altLang="ko-KR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3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양문영</a:t>
            </a:r>
            <a:r>
              <a:rPr lang="en-US" altLang="ko-KR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3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BAB4DD-ED15-46B2-BFF9-F11140BA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4" y="6391470"/>
            <a:ext cx="466530" cy="466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16FAF2-C489-42F7-9A07-83304D7313FD}"/>
              </a:ext>
            </a:extLst>
          </p:cNvPr>
          <p:cNvSpPr txBox="1"/>
          <p:nvPr/>
        </p:nvSpPr>
        <p:spPr>
          <a:xfrm>
            <a:off x="11035004" y="6488668"/>
            <a:ext cx="10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Page_08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865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752</Words>
  <Application>Microsoft Office PowerPoint</Application>
  <PresentationFormat>와이드스크린</PresentationFormat>
  <Paragraphs>91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G마켓 산스 TTF Light</vt:lpstr>
      <vt:lpstr>G마켓 산스 TTF Bold</vt:lpstr>
      <vt:lpstr>G마켓 산스 TTF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</cp:revision>
  <dcterms:created xsi:type="dcterms:W3CDTF">2020-09-07T00:22:51Z</dcterms:created>
  <dcterms:modified xsi:type="dcterms:W3CDTF">2020-09-07T06:51:14Z</dcterms:modified>
</cp:coreProperties>
</file>